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13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imitlessGrey/IBM_Data_Science_Coursera/blob/main/SpaceX%20Falcon%209%20first%20stage%20Landing%20Prediction/Data%20wrangling%20Falcon%209.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imitlessGrey/IBM_Data_Science_Coursera/blob/main/SpaceX%20Falcon%209%20first%20stage%20Landing%20Prediction/Folium%20Maps%20Falcon%209.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imitlessGrey/IBM_Data_Science_Coursera/blob/main/SpaceX%20Falcon%209%20first%20stage%20Landing%20Prediction/SQL%20Notebook%20for%20Peer%20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imitlessGrey/IBM_Data_Science_Coursera/blob/main/SpaceX%20Falcon%209%20first%20stage%20Landing%20Prediction/Folium%20Maps%20Falcon%209.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imitlessGrey/IBM_Data_Science_Coursera/blob/main/SpaceX%20Falcon%209%20first%20stage%20Landing%20Prediction/Folium%20Maps%20Falcon%209.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imitlessGrey/IBM_Data_Science_Coursera/blob/main/SpaceX%20Falcon%209%20first%20stage%20Landing%20Predictio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imitlessGrey/IBM_Data_Science_Coursera/blob/main/SpaceX%20Falcon%209%20first%20stage%20Landing%20Prediction/API%20Data%20Collection%20Falcon%209.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imitlessGrey/IBM_Data_Science_Coursera/blob/main/SpaceX%20Falcon%209%20first%20stage%20Landing%20Prediction/Web%20Scraping%20Falcon%209.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Stigliano</a:t>
            </a:r>
          </a:p>
          <a:p>
            <a:r>
              <a:rPr lang="en-US" dirty="0">
                <a:solidFill>
                  <a:schemeClr val="bg2"/>
                </a:solidFill>
                <a:latin typeface="Abadi" panose="020B0604020104020204" pitchFamily="34" charset="0"/>
                <a:ea typeface="SF Pro" pitchFamily="2" charset="0"/>
                <a:cs typeface="SF Pro" pitchFamily="2" charset="0"/>
              </a:rPr>
              <a:t>26-April-2023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95093" y="5438771"/>
            <a:ext cx="7865436" cy="549049"/>
          </a:xfrm>
          <a:prstGeom prst="rect">
            <a:avLst/>
          </a:prstGeom>
        </p:spPr>
        <p:txBody>
          <a:bodyPr/>
          <a:lstStyle/>
          <a:p>
            <a:pPr algn="ctr"/>
            <a:r>
              <a:rPr lang="en-US" dirty="0" err="1">
                <a:hlinkClick r:id="rId3"/>
              </a:rPr>
              <a:t>Github</a:t>
            </a:r>
            <a:r>
              <a:rPr lang="en-US" dirty="0">
                <a:hlinkClick r:id="rId3"/>
              </a:rPr>
              <a:t> - Data Wrangling</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03204721-FC52-6957-48F5-6142C1866B54}"/>
              </a:ext>
            </a:extLst>
          </p:cNvPr>
          <p:cNvPicPr>
            <a:picLocks noChangeAspect="1"/>
          </p:cNvPicPr>
          <p:nvPr/>
        </p:nvPicPr>
        <p:blipFill>
          <a:blip r:embed="rId4"/>
          <a:stretch>
            <a:fillRect/>
          </a:stretch>
        </p:blipFill>
        <p:spPr>
          <a:xfrm>
            <a:off x="3599608" y="1452073"/>
            <a:ext cx="5476671" cy="369675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5688034"/>
            <a:ext cx="9745589" cy="424268"/>
          </a:xfrm>
          <a:prstGeom prst="rect">
            <a:avLst/>
          </a:prstGeom>
        </p:spPr>
        <p:txBody>
          <a:bodyPr lIns="91440" tIns="45720" rIns="91440" bIns="45720" anchor="t"/>
          <a:lstStyle/>
          <a:p>
            <a:pPr algn="ctr"/>
            <a:r>
              <a:rPr lang="en-US" dirty="0" err="1">
                <a:hlinkClick r:id="rId3"/>
              </a:rPr>
              <a:t>Github</a:t>
            </a:r>
            <a:r>
              <a:rPr lang="en-US" dirty="0">
                <a:hlinkClick r:id="rId3"/>
              </a:rPr>
              <a:t>- Viz</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7B289FAF-A91B-3514-93EF-A07B38EC9A28}"/>
              </a:ext>
            </a:extLst>
          </p:cNvPr>
          <p:cNvPicPr>
            <a:picLocks noChangeAspect="1"/>
          </p:cNvPicPr>
          <p:nvPr/>
        </p:nvPicPr>
        <p:blipFill>
          <a:blip r:embed="rId4"/>
          <a:stretch>
            <a:fillRect/>
          </a:stretch>
        </p:blipFill>
        <p:spPr>
          <a:xfrm>
            <a:off x="912172" y="1169966"/>
            <a:ext cx="10231278" cy="435353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210620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Some queries performed:</a:t>
            </a:r>
          </a:p>
          <a:p>
            <a:pPr lvl="1">
              <a:lnSpc>
                <a:spcPct val="100000"/>
              </a:lnSpc>
              <a:spcBef>
                <a:spcPts val="1400"/>
              </a:spcBef>
            </a:pPr>
            <a:r>
              <a:rPr lang="en-US" sz="1800" dirty="0">
                <a:solidFill>
                  <a:schemeClr val="accent3">
                    <a:lumMod val="25000"/>
                  </a:schemeClr>
                </a:solidFill>
                <a:latin typeface="Abadi"/>
              </a:rPr>
              <a:t>Displaying singular and combined categories</a:t>
            </a:r>
          </a:p>
          <a:p>
            <a:pPr lvl="1">
              <a:lnSpc>
                <a:spcPct val="100000"/>
              </a:lnSpc>
              <a:spcBef>
                <a:spcPts val="1400"/>
              </a:spcBef>
            </a:pPr>
            <a:r>
              <a:rPr lang="en-US" sz="1800" dirty="0">
                <a:solidFill>
                  <a:schemeClr val="accent3">
                    <a:lumMod val="25000"/>
                  </a:schemeClr>
                </a:solidFill>
                <a:latin typeface="Abadi"/>
              </a:rPr>
              <a:t>Listing the successful events </a:t>
            </a:r>
          </a:p>
          <a:p>
            <a:pPr lvl="1">
              <a:lnSpc>
                <a:spcPct val="100000"/>
              </a:lnSpc>
              <a:spcBef>
                <a:spcPts val="1400"/>
              </a:spcBef>
            </a:pPr>
            <a:r>
              <a:rPr lang="en-US" sz="1800" dirty="0">
                <a:solidFill>
                  <a:schemeClr val="accent3">
                    <a:lumMod val="25000"/>
                  </a:schemeClr>
                </a:solidFill>
                <a:latin typeface="Abadi"/>
              </a:rPr>
              <a:t>Ranking the outcomes on a given interval</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B03AE15-D2EE-5DAC-423A-E78B9B30C43F}"/>
              </a:ext>
            </a:extLst>
          </p:cNvPr>
          <p:cNvSpPr txBox="1"/>
          <p:nvPr/>
        </p:nvSpPr>
        <p:spPr>
          <a:xfrm>
            <a:off x="4714899" y="4518837"/>
            <a:ext cx="2265161" cy="584775"/>
          </a:xfrm>
          <a:prstGeom prst="rect">
            <a:avLst/>
          </a:prstGeom>
          <a:noFill/>
        </p:spPr>
        <p:txBody>
          <a:bodyPr wrap="square" rtlCol="0">
            <a:spAutoFit/>
          </a:bodyPr>
          <a:lstStyle/>
          <a:p>
            <a:pPr algn="ctr"/>
            <a:r>
              <a:rPr lang="en-US" sz="3200" dirty="0" err="1">
                <a:hlinkClick r:id="rId3"/>
              </a:rPr>
              <a:t>Github</a:t>
            </a:r>
            <a:r>
              <a:rPr lang="en-US" sz="3200" dirty="0">
                <a:hlinkClick r:id="rId3"/>
              </a:rPr>
              <a:t> - SQL</a:t>
            </a:r>
            <a:endParaRPr lang="en-US" sz="32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24399" y="5570952"/>
            <a:ext cx="2743200" cy="549049"/>
          </a:xfrm>
          <a:prstGeom prst="rect">
            <a:avLst/>
          </a:prstGeom>
        </p:spPr>
        <p:txBody>
          <a:bodyPr>
            <a:normAutofit/>
          </a:bodyPr>
          <a:lstStyle/>
          <a:p>
            <a:pPr algn="ctr"/>
            <a:r>
              <a:rPr lang="en-US" dirty="0" err="1">
                <a:hlinkClick r:id="rId3"/>
              </a:rPr>
              <a:t>Github</a:t>
            </a:r>
            <a:r>
              <a:rPr lang="en-US" dirty="0">
                <a:hlinkClick r:id="rId3"/>
              </a:rPr>
              <a:t> - Folium</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630C97BC-5D4F-67E7-4174-0E80E8540E7D}"/>
              </a:ext>
            </a:extLst>
          </p:cNvPr>
          <p:cNvPicPr>
            <a:picLocks noChangeAspect="1"/>
          </p:cNvPicPr>
          <p:nvPr/>
        </p:nvPicPr>
        <p:blipFill>
          <a:blip r:embed="rId4"/>
          <a:stretch>
            <a:fillRect/>
          </a:stretch>
        </p:blipFill>
        <p:spPr>
          <a:xfrm>
            <a:off x="2514887" y="1409068"/>
            <a:ext cx="7162224" cy="403986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06949" y="5801756"/>
            <a:ext cx="3778102" cy="401638"/>
          </a:xfrm>
          <a:prstGeom prst="rect">
            <a:avLst/>
          </a:prstGeom>
        </p:spPr>
        <p:txBody>
          <a:bodyPr vert="horz" lIns="91440" tIns="45720" rIns="91440" bIns="45720" rtlCol="0" anchor="t">
            <a:noAutofit/>
          </a:bodyPr>
          <a:lstStyle/>
          <a:p>
            <a:r>
              <a:rPr lang="en-US" dirty="0" err="1">
                <a:hlinkClick r:id="rId3"/>
              </a:rPr>
              <a:t>Github</a:t>
            </a:r>
            <a:r>
              <a:rPr lang="en-US" dirty="0">
                <a:hlinkClick r:id="rId3"/>
              </a:rPr>
              <a:t> - </a:t>
            </a:r>
            <a:r>
              <a:rPr lang="en-US" dirty="0" err="1">
                <a:hlinkClick r:id="rId3"/>
              </a:rPr>
              <a:t>Plotly</a:t>
            </a:r>
            <a:r>
              <a:rPr lang="en-US" dirty="0">
                <a:hlinkClick r:id="rId3"/>
              </a:rPr>
              <a:t> Dash</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4AF34F27-EA3D-B11D-9B20-CB33B6E88DD2}"/>
              </a:ext>
            </a:extLst>
          </p:cNvPr>
          <p:cNvPicPr>
            <a:picLocks noChangeAspect="1"/>
          </p:cNvPicPr>
          <p:nvPr/>
        </p:nvPicPr>
        <p:blipFill>
          <a:blip r:embed="rId4"/>
          <a:stretch>
            <a:fillRect/>
          </a:stretch>
        </p:blipFill>
        <p:spPr>
          <a:xfrm>
            <a:off x="1599992" y="1432264"/>
            <a:ext cx="9069066" cy="4248743"/>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897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Both the SVM and the KNN got an accuracy score of 83.3%, the highest amongst the 4 models trained.</a:t>
            </a:r>
          </a:p>
          <a:p>
            <a:pPr>
              <a:lnSpc>
                <a:spcPct val="100000"/>
              </a:lnSpc>
              <a:spcBef>
                <a:spcPts val="1400"/>
              </a:spcBef>
            </a:pPr>
            <a:r>
              <a:rPr lang="en-US" sz="2200" dirty="0">
                <a:solidFill>
                  <a:schemeClr val="accent3">
                    <a:lumMod val="25000"/>
                  </a:schemeClr>
                </a:solidFill>
                <a:latin typeface="Abadi" panose="020B0604020104020204" pitchFamily="34" charset="0"/>
              </a:rPr>
              <a:t>The SVM also has the best under the curve performance at 0.958</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FB97AC42-8E43-1EA5-8A9C-0C05697E9318}"/>
              </a:ext>
            </a:extLst>
          </p:cNvPr>
          <p:cNvSpPr txBox="1"/>
          <p:nvPr/>
        </p:nvSpPr>
        <p:spPr>
          <a:xfrm>
            <a:off x="3959778" y="4192149"/>
            <a:ext cx="4136065" cy="523220"/>
          </a:xfrm>
          <a:prstGeom prst="rect">
            <a:avLst/>
          </a:prstGeom>
          <a:noFill/>
        </p:spPr>
        <p:txBody>
          <a:bodyPr wrap="square" rtlCol="0">
            <a:spAutoFit/>
          </a:bodyPr>
          <a:lstStyle/>
          <a:p>
            <a:pPr algn="ctr"/>
            <a:r>
              <a:rPr lang="en-US" sz="2800" dirty="0" err="1">
                <a:hlinkClick r:id="rId3"/>
              </a:rPr>
              <a:t>Github</a:t>
            </a:r>
            <a:r>
              <a:rPr lang="en-US" sz="2800" dirty="0">
                <a:hlinkClick r:id="rId3"/>
              </a:rPr>
              <a:t> - Machine Learning</a:t>
            </a:r>
            <a:endParaRPr lang="en-US" sz="28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SVM, KNN and LR work well in terms of accuracy</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generally landing to fail</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and landings as risen throughout the years</a:t>
            </a:r>
          </a:p>
          <a:p>
            <a:pPr>
              <a:lnSpc>
                <a:spcPct val="100000"/>
              </a:lnSpc>
              <a:spcBef>
                <a:spcPts val="1400"/>
              </a:spcBef>
            </a:pPr>
            <a:r>
              <a:rPr lang="en-US" sz="2200" dirty="0">
                <a:solidFill>
                  <a:schemeClr val="accent3">
                    <a:lumMod val="25000"/>
                  </a:schemeClr>
                </a:solidFill>
                <a:latin typeface="Abadi" panose="020B0604020104020204" pitchFamily="34" charset="0"/>
              </a:rPr>
              <a:t>Orbit GEO,HEO,SSO,ES L1 has provides the best rate for </a:t>
            </a:r>
            <a:r>
              <a:rPr lang="en-US" sz="2200" dirty="0" err="1">
                <a:solidFill>
                  <a:schemeClr val="accent3">
                    <a:lumMod val="25000"/>
                  </a:schemeClr>
                </a:solidFill>
                <a:latin typeface="Abadi" panose="020B0604020104020204" pitchFamily="34" charset="0"/>
              </a:rPr>
              <a:t>sucess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99780" y="4911450"/>
            <a:ext cx="10085831" cy="641563"/>
          </a:xfrm>
          <a:prstGeom prst="rect">
            <a:avLst/>
          </a:prstGeom>
        </p:spPr>
        <p:txBody>
          <a:bodyPr>
            <a:normAutofit/>
          </a:bodyPr>
          <a:lstStyle/>
          <a:p>
            <a:pPr algn="ctr">
              <a:lnSpc>
                <a:spcPct val="100000"/>
              </a:lnSpc>
              <a:spcBef>
                <a:spcPts val="1400"/>
              </a:spcBef>
            </a:pPr>
            <a:r>
              <a:rPr lang="en-CA" sz="2200" dirty="0">
                <a:solidFill>
                  <a:schemeClr val="accent3">
                    <a:lumMod val="25000"/>
                  </a:schemeClr>
                </a:solidFill>
                <a:latin typeface="Abadi" panose="020B0604020104020204" pitchFamily="34" charset="0"/>
              </a:rPr>
              <a:t>CCAFS SLC 40 Launches have the best performance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31BBCBF-6818-CF71-56ED-03888CB9E918}"/>
              </a:ext>
            </a:extLst>
          </p:cNvPr>
          <p:cNvPicPr>
            <a:picLocks noChangeAspect="1"/>
          </p:cNvPicPr>
          <p:nvPr/>
        </p:nvPicPr>
        <p:blipFill>
          <a:blip r:embed="rId3"/>
          <a:stretch>
            <a:fillRect/>
          </a:stretch>
        </p:blipFill>
        <p:spPr>
          <a:xfrm>
            <a:off x="488250" y="1625768"/>
            <a:ext cx="11079121" cy="26006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Showing the correlation between launch Site and the payload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2F6BAF8-0279-5605-35D9-23B568027266}"/>
              </a:ext>
            </a:extLst>
          </p:cNvPr>
          <p:cNvPicPr>
            <a:picLocks noChangeAspect="1"/>
          </p:cNvPicPr>
          <p:nvPr/>
        </p:nvPicPr>
        <p:blipFill>
          <a:blip r:embed="rId3"/>
          <a:stretch>
            <a:fillRect/>
          </a:stretch>
        </p:blipFill>
        <p:spPr>
          <a:xfrm>
            <a:off x="6027811" y="1498949"/>
            <a:ext cx="4810796" cy="411537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of each orbit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3416061-C544-7BD8-9B21-4673D85278BA}"/>
              </a:ext>
            </a:extLst>
          </p:cNvPr>
          <p:cNvPicPr>
            <a:picLocks noChangeAspect="1"/>
          </p:cNvPicPr>
          <p:nvPr/>
        </p:nvPicPr>
        <p:blipFill>
          <a:blip r:embed="rId3"/>
          <a:stretch>
            <a:fillRect/>
          </a:stretch>
        </p:blipFill>
        <p:spPr>
          <a:xfrm>
            <a:off x="6295084" y="1699971"/>
            <a:ext cx="4839375" cy="345805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Types of orbit for each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A7F1071-86ED-6BA7-3AE9-CF3BACDFA051}"/>
              </a:ext>
            </a:extLst>
          </p:cNvPr>
          <p:cNvPicPr>
            <a:picLocks noChangeAspect="1"/>
          </p:cNvPicPr>
          <p:nvPr/>
        </p:nvPicPr>
        <p:blipFill>
          <a:blip r:embed="rId3"/>
          <a:stretch>
            <a:fillRect/>
          </a:stretch>
        </p:blipFill>
        <p:spPr>
          <a:xfrm>
            <a:off x="6457032" y="1623075"/>
            <a:ext cx="4515480" cy="425826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scatter plot that explain the relationship between the payload mass and the orbit chosen</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18F3216-9F56-0560-EB8F-73E911413A90}"/>
              </a:ext>
            </a:extLst>
          </p:cNvPr>
          <p:cNvPicPr>
            <a:picLocks noChangeAspect="1"/>
          </p:cNvPicPr>
          <p:nvPr/>
        </p:nvPicPr>
        <p:blipFill>
          <a:blip r:embed="rId3"/>
          <a:stretch>
            <a:fillRect/>
          </a:stretch>
        </p:blipFill>
        <p:spPr>
          <a:xfrm>
            <a:off x="6447505" y="1524982"/>
            <a:ext cx="4534533" cy="434400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has experienced an uprising trend throughout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822B18F-094B-C243-898E-2736F7AE137E}"/>
              </a:ext>
            </a:extLst>
          </p:cNvPr>
          <p:cNvPicPr>
            <a:picLocks noChangeAspect="1"/>
          </p:cNvPicPr>
          <p:nvPr/>
        </p:nvPicPr>
        <p:blipFill>
          <a:blip r:embed="rId3"/>
          <a:stretch>
            <a:fillRect/>
          </a:stretch>
        </p:blipFill>
        <p:spPr>
          <a:xfrm>
            <a:off x="6028347" y="1622791"/>
            <a:ext cx="5372850" cy="386769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588"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Content Placeholder 4">
            <a:extLst>
              <a:ext uri="{FF2B5EF4-FFF2-40B4-BE49-F238E27FC236}">
                <a16:creationId xmlns:a16="http://schemas.microsoft.com/office/drawing/2014/main" id="{061B6672-3931-A95D-55CD-C72705A24BE1}"/>
              </a:ext>
            </a:extLst>
          </p:cNvPr>
          <p:cNvSpPr txBox="1">
            <a:spLocks/>
          </p:cNvSpPr>
          <p:nvPr/>
        </p:nvSpPr>
        <p:spPr>
          <a:xfrm>
            <a:off x="770010" y="2820412"/>
            <a:ext cx="10687961" cy="23108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distinct(LAUNCH_SITE) from SPACEXTBL</a:t>
            </a:r>
          </a:p>
        </p:txBody>
      </p:sp>
      <p:pic>
        <p:nvPicPr>
          <p:cNvPr id="8" name="Picture 7">
            <a:extLst>
              <a:ext uri="{FF2B5EF4-FFF2-40B4-BE49-F238E27FC236}">
                <a16:creationId xmlns:a16="http://schemas.microsoft.com/office/drawing/2014/main" id="{F3CFFAC9-47EC-BD63-BA08-35AA75EFEEA2}"/>
              </a:ext>
            </a:extLst>
          </p:cNvPr>
          <p:cNvPicPr>
            <a:picLocks noChangeAspect="1"/>
          </p:cNvPicPr>
          <p:nvPr/>
        </p:nvPicPr>
        <p:blipFill>
          <a:blip r:embed="rId3"/>
          <a:stretch>
            <a:fillRect/>
          </a:stretch>
        </p:blipFill>
        <p:spPr>
          <a:xfrm>
            <a:off x="8306164" y="2408766"/>
            <a:ext cx="2353003" cy="313416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SPACEXTBL where LAUNCH_SITE like ‘CCA%’ limit 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179A404-6505-BE13-FAEA-FCA73A81DF42}"/>
              </a:ext>
            </a:extLst>
          </p:cNvPr>
          <p:cNvPicPr>
            <a:picLocks noChangeAspect="1"/>
          </p:cNvPicPr>
          <p:nvPr/>
        </p:nvPicPr>
        <p:blipFill>
          <a:blip r:embed="rId3"/>
          <a:stretch>
            <a:fillRect/>
          </a:stretch>
        </p:blipFill>
        <p:spPr>
          <a:xfrm>
            <a:off x="1174146" y="3005030"/>
            <a:ext cx="9707330" cy="23244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 select sum(PAYLOAD_MASS_KG_) from PACEXTBL where CUSTOMER =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2813814-D5B2-0347-13FC-458DFC590168}"/>
              </a:ext>
            </a:extLst>
          </p:cNvPr>
          <p:cNvPicPr>
            <a:picLocks noChangeAspect="1"/>
          </p:cNvPicPr>
          <p:nvPr/>
        </p:nvPicPr>
        <p:blipFill>
          <a:blip r:embed="rId3"/>
          <a:stretch>
            <a:fillRect/>
          </a:stretch>
        </p:blipFill>
        <p:spPr>
          <a:xfrm>
            <a:off x="5047408" y="3885897"/>
            <a:ext cx="1190791" cy="55252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avg(PAYLOAD_MASS_KG_) from SPACEXTBL where BOOSTER_VERSION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6B0EB29-260E-1140-6F9D-1A967918B862}"/>
              </a:ext>
            </a:extLst>
          </p:cNvPr>
          <p:cNvPicPr>
            <a:picLocks noChangeAspect="1"/>
          </p:cNvPicPr>
          <p:nvPr/>
        </p:nvPicPr>
        <p:blipFill>
          <a:blip r:embed="rId3"/>
          <a:stretch>
            <a:fillRect/>
          </a:stretch>
        </p:blipFill>
        <p:spPr>
          <a:xfrm>
            <a:off x="5184731" y="4001294"/>
            <a:ext cx="1686160" cy="60968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min(DATE)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0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D4D21A9-A3C7-76BC-F8CC-28B939CFFB73}"/>
              </a:ext>
            </a:extLst>
          </p:cNvPr>
          <p:cNvPicPr>
            <a:picLocks noChangeAspect="1"/>
          </p:cNvPicPr>
          <p:nvPr/>
        </p:nvPicPr>
        <p:blipFill>
          <a:blip r:embed="rId3"/>
          <a:stretch>
            <a:fillRect/>
          </a:stretch>
        </p:blipFill>
        <p:spPr>
          <a:xfrm>
            <a:off x="4856072" y="3800527"/>
            <a:ext cx="2343477" cy="74305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BOOSTER_VERSION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PAYLOAD_MASS_KG_ &gt; 4000 and PAYLOAD_MASS_KG_&lt;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F3561C0-5E16-E15A-F9AF-EE17A2CA59BF}"/>
              </a:ext>
            </a:extLst>
          </p:cNvPr>
          <p:cNvPicPr>
            <a:picLocks noChangeAspect="1"/>
          </p:cNvPicPr>
          <p:nvPr/>
        </p:nvPicPr>
        <p:blipFill>
          <a:blip r:embed="rId3"/>
          <a:stretch>
            <a:fillRect/>
          </a:stretch>
        </p:blipFill>
        <p:spPr>
          <a:xfrm>
            <a:off x="7494612" y="4147855"/>
            <a:ext cx="1629002" cy="202910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60150" y="1343064"/>
            <a:ext cx="10135322" cy="488332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Folium powered interactive maps</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powered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Classification predictive analysis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Analysis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count(MISSION_OUTCOME)  from SPACEXTBL where MISSION_OUTCOME = ‘Success’ or MISSION_OUTCOME = ‘Failure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B6F56FE-78A6-1B5D-2496-14CAE6BF6726}"/>
              </a:ext>
            </a:extLst>
          </p:cNvPr>
          <p:cNvPicPr>
            <a:picLocks noChangeAspect="1"/>
          </p:cNvPicPr>
          <p:nvPr/>
        </p:nvPicPr>
        <p:blipFill>
          <a:blip r:embed="rId3"/>
          <a:stretch>
            <a:fillRect/>
          </a:stretch>
        </p:blipFill>
        <p:spPr>
          <a:xfrm>
            <a:off x="5672078" y="4001294"/>
            <a:ext cx="847843" cy="64779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BOOSTER_VERSION from SPACEXTBL where PAYLOAD_MASS_KG_ = (select max(PAYLOAD_MASS_KG_) from SPACEXTBL)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6C89755-8076-D48A-1C04-88FFB2F873CC}"/>
              </a:ext>
            </a:extLst>
          </p:cNvPr>
          <p:cNvPicPr>
            <a:picLocks noChangeAspect="1"/>
          </p:cNvPicPr>
          <p:nvPr/>
        </p:nvPicPr>
        <p:blipFill>
          <a:blip r:embed="rId3"/>
          <a:stretch>
            <a:fillRect/>
          </a:stretch>
        </p:blipFill>
        <p:spPr>
          <a:xfrm>
            <a:off x="4656211" y="3273996"/>
            <a:ext cx="2743200" cy="31532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‘Success%’ and (DATE between ‘2015-01-01’ and ‘2015-12-31’) order by date desc</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CED70F1-88A3-34CD-0AEF-415549B37E4F}"/>
              </a:ext>
            </a:extLst>
          </p:cNvPr>
          <p:cNvPicPr>
            <a:picLocks noChangeAspect="1"/>
          </p:cNvPicPr>
          <p:nvPr/>
        </p:nvPicPr>
        <p:blipFill>
          <a:blip r:embed="rId3"/>
          <a:stretch>
            <a:fillRect/>
          </a:stretch>
        </p:blipFill>
        <p:spPr>
          <a:xfrm>
            <a:off x="1532270" y="3555690"/>
            <a:ext cx="8983329" cy="22196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3929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‘Success%’ and (DATE between ‘2010-06-04’ and ‘2017-03-20’) order by date desc</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6F9C54E-8A23-14B1-C279-3733BDAB1AE2}"/>
              </a:ext>
            </a:extLst>
          </p:cNvPr>
          <p:cNvPicPr>
            <a:picLocks noChangeAspect="1"/>
          </p:cNvPicPr>
          <p:nvPr/>
        </p:nvPicPr>
        <p:blipFill>
          <a:blip r:embed="rId3"/>
          <a:stretch>
            <a:fillRect/>
          </a:stretch>
        </p:blipFill>
        <p:spPr>
          <a:xfrm>
            <a:off x="1082695" y="4106807"/>
            <a:ext cx="9602540" cy="17718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a:t>
            </a:r>
          </a:p>
        </p:txBody>
      </p:sp>
      <p:pic>
        <p:nvPicPr>
          <p:cNvPr id="6" name="Picture 5">
            <a:extLst>
              <a:ext uri="{FF2B5EF4-FFF2-40B4-BE49-F238E27FC236}">
                <a16:creationId xmlns:a16="http://schemas.microsoft.com/office/drawing/2014/main" id="{D254D328-5DCE-E993-6915-620795A7019A}"/>
              </a:ext>
            </a:extLst>
          </p:cNvPr>
          <p:cNvPicPr>
            <a:picLocks noChangeAspect="1"/>
          </p:cNvPicPr>
          <p:nvPr/>
        </p:nvPicPr>
        <p:blipFill>
          <a:blip r:embed="rId3"/>
          <a:stretch>
            <a:fillRect/>
          </a:stretch>
        </p:blipFill>
        <p:spPr>
          <a:xfrm>
            <a:off x="2145832" y="1555601"/>
            <a:ext cx="7763958" cy="460121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vs Unsuccessful launches on a map</a:t>
            </a:r>
          </a:p>
        </p:txBody>
      </p:sp>
      <p:pic>
        <p:nvPicPr>
          <p:cNvPr id="4" name="Picture 3">
            <a:extLst>
              <a:ext uri="{FF2B5EF4-FFF2-40B4-BE49-F238E27FC236}">
                <a16:creationId xmlns:a16="http://schemas.microsoft.com/office/drawing/2014/main" id="{6B9D7AB5-9590-17C4-3047-C53AF0FF308E}"/>
              </a:ext>
            </a:extLst>
          </p:cNvPr>
          <p:cNvPicPr>
            <a:picLocks noChangeAspect="1"/>
          </p:cNvPicPr>
          <p:nvPr/>
        </p:nvPicPr>
        <p:blipFill>
          <a:blip r:embed="rId3"/>
          <a:stretch>
            <a:fillRect/>
          </a:stretch>
        </p:blipFill>
        <p:spPr>
          <a:xfrm>
            <a:off x="1985389" y="1394238"/>
            <a:ext cx="8221222" cy="492511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launch site to proximities</a:t>
            </a:r>
          </a:p>
        </p:txBody>
      </p:sp>
      <p:pic>
        <p:nvPicPr>
          <p:cNvPr id="4" name="Picture 3">
            <a:extLst>
              <a:ext uri="{FF2B5EF4-FFF2-40B4-BE49-F238E27FC236}">
                <a16:creationId xmlns:a16="http://schemas.microsoft.com/office/drawing/2014/main" id="{54CDABCE-DDAF-4172-14C3-57BCC2E18BD5}"/>
              </a:ext>
            </a:extLst>
          </p:cNvPr>
          <p:cNvPicPr>
            <a:picLocks noChangeAspect="1"/>
          </p:cNvPicPr>
          <p:nvPr/>
        </p:nvPicPr>
        <p:blipFill>
          <a:blip r:embed="rId3"/>
          <a:stretch>
            <a:fillRect/>
          </a:stretch>
        </p:blipFill>
        <p:spPr>
          <a:xfrm>
            <a:off x="1985389" y="1502099"/>
            <a:ext cx="8221222" cy="492511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Percentages by Launch Site</a:t>
            </a:r>
          </a:p>
        </p:txBody>
      </p:sp>
      <p:pic>
        <p:nvPicPr>
          <p:cNvPr id="4" name="Picture 3">
            <a:extLst>
              <a:ext uri="{FF2B5EF4-FFF2-40B4-BE49-F238E27FC236}">
                <a16:creationId xmlns:a16="http://schemas.microsoft.com/office/drawing/2014/main" id="{3C6DC8D2-C8C3-3C1B-04B2-5757F54EF6C9}"/>
              </a:ext>
            </a:extLst>
          </p:cNvPr>
          <p:cNvPicPr>
            <a:picLocks noChangeAspect="1"/>
          </p:cNvPicPr>
          <p:nvPr/>
        </p:nvPicPr>
        <p:blipFill>
          <a:blip r:embed="rId3"/>
          <a:stretch>
            <a:fillRect/>
          </a:stretch>
        </p:blipFill>
        <p:spPr>
          <a:xfrm>
            <a:off x="1850515" y="1896256"/>
            <a:ext cx="8354591" cy="364858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4625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 tourism will be a big thing. Companies must find the way to create the most sustainable way to take people to space. Leading this race is SpaceX with the Falcon 9 Rockets. Each launch costs SpaceX about 62 million dollars a much smaller value when compared with the 165 million dollars that other providers must spend. The reason for the difference? Reusability! The first stage of the rocket can be reused as long as it lands.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The goal of the project is to predict if the first stage of the SpaceX Falcon9 rocket will land successfully.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Site</a:t>
            </a:r>
          </a:p>
        </p:txBody>
      </p:sp>
      <p:pic>
        <p:nvPicPr>
          <p:cNvPr id="4" name="Picture 3">
            <a:extLst>
              <a:ext uri="{FF2B5EF4-FFF2-40B4-BE49-F238E27FC236}">
                <a16:creationId xmlns:a16="http://schemas.microsoft.com/office/drawing/2014/main" id="{6913CB05-58A0-97C4-D54D-F58809267399}"/>
              </a:ext>
            </a:extLst>
          </p:cNvPr>
          <p:cNvPicPr>
            <a:picLocks noChangeAspect="1"/>
          </p:cNvPicPr>
          <p:nvPr/>
        </p:nvPicPr>
        <p:blipFill>
          <a:blip r:embed="rId3"/>
          <a:stretch>
            <a:fillRect/>
          </a:stretch>
        </p:blipFill>
        <p:spPr>
          <a:xfrm>
            <a:off x="2988912" y="2159881"/>
            <a:ext cx="6077798" cy="32008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Outcome</a:t>
            </a:r>
          </a:p>
        </p:txBody>
      </p:sp>
      <p:pic>
        <p:nvPicPr>
          <p:cNvPr id="4" name="Picture 3">
            <a:extLst>
              <a:ext uri="{FF2B5EF4-FFF2-40B4-BE49-F238E27FC236}">
                <a16:creationId xmlns:a16="http://schemas.microsoft.com/office/drawing/2014/main" id="{244D2819-FD61-F14D-ED41-247657D6C23D}"/>
              </a:ext>
            </a:extLst>
          </p:cNvPr>
          <p:cNvPicPr>
            <a:picLocks noChangeAspect="1"/>
          </p:cNvPicPr>
          <p:nvPr/>
        </p:nvPicPr>
        <p:blipFill>
          <a:blip r:embed="rId3"/>
          <a:stretch>
            <a:fillRect/>
          </a:stretch>
        </p:blipFill>
        <p:spPr>
          <a:xfrm>
            <a:off x="1512331" y="2504056"/>
            <a:ext cx="9030960" cy="272453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FF0433C6-6D3B-26EB-2616-F48E4A0D833D}"/>
              </a:ext>
            </a:extLst>
          </p:cNvPr>
          <p:cNvPicPr>
            <a:picLocks noChangeAspect="1"/>
          </p:cNvPicPr>
          <p:nvPr/>
        </p:nvPicPr>
        <p:blipFill>
          <a:blip r:embed="rId3"/>
          <a:stretch>
            <a:fillRect/>
          </a:stretch>
        </p:blipFill>
        <p:spPr>
          <a:xfrm>
            <a:off x="2555464" y="1472754"/>
            <a:ext cx="6944694" cy="475363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F9AC388-00BE-5E57-65A0-DA5EEC997050}"/>
              </a:ext>
            </a:extLst>
          </p:cNvPr>
          <p:cNvPicPr>
            <a:picLocks noChangeAspect="1"/>
          </p:cNvPicPr>
          <p:nvPr/>
        </p:nvPicPr>
        <p:blipFill>
          <a:blip r:embed="rId3"/>
          <a:stretch>
            <a:fillRect/>
          </a:stretch>
        </p:blipFill>
        <p:spPr>
          <a:xfrm>
            <a:off x="1806993" y="1394238"/>
            <a:ext cx="8441635" cy="49251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823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SVM, KNN and LR can all be used to predict the landing outcome with the same accuracy</a:t>
            </a: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generally perform worse than lighter ones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of SpaceX Landings has been increasing throughout the years</a:t>
            </a:r>
          </a:p>
          <a:p>
            <a:pPr>
              <a:lnSpc>
                <a:spcPct val="100000"/>
              </a:lnSpc>
              <a:spcBef>
                <a:spcPts val="1400"/>
              </a:spcBef>
            </a:pPr>
            <a:r>
              <a:rPr lang="en-US" sz="2200" dirty="0">
                <a:solidFill>
                  <a:schemeClr val="accent3">
                    <a:lumMod val="25000"/>
                  </a:schemeClr>
                </a:solidFill>
                <a:latin typeface="Abadi" panose="020B0604020104020204" pitchFamily="34" charset="0"/>
              </a:rPr>
              <a:t>Some launch sites have better performance, such as the KSC LS 39A. This might be because sites like this generally are used for launches with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Some orbits like the GEO,HEO,SSO,ES L1 have better rates than other, the reasons for these orbital differences were not studied.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OHE for Machine Learning and data cleaning of null, nan values and irrelevant </a:t>
            </a:r>
            <a:r>
              <a:rPr lang="en-US" sz="7600" dirty="0" err="1">
                <a:solidFill>
                  <a:schemeClr val="bg2">
                    <a:lumMod val="50000"/>
                  </a:schemeClr>
                </a:solidFill>
                <a:latin typeface="Abadi"/>
              </a:rPr>
              <a:t>collumns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LR, KNN, SVM and DT models were built, trained and evaluated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Sources</a:t>
            </a:r>
          </a:p>
          <a:p>
            <a:pPr lvl="1">
              <a:lnSpc>
                <a:spcPct val="100000"/>
              </a:lnSpc>
              <a:spcBef>
                <a:spcPts val="1400"/>
              </a:spcBef>
            </a:pPr>
            <a:r>
              <a:rPr lang="en-US" sz="1800" dirty="0">
                <a:solidFill>
                  <a:schemeClr val="accent3">
                    <a:lumMod val="25000"/>
                  </a:schemeClr>
                </a:solidFill>
                <a:latin typeface="Abadi" panose="020B0604020104020204" pitchFamily="34" charset="0"/>
              </a:rPr>
              <a:t>Wikipedia Web Scraping Using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Information provided by the SpaceX REST API</a:t>
            </a:r>
          </a:p>
          <a:p>
            <a:pPr lvl="2">
              <a:lnSpc>
                <a:spcPct val="100000"/>
              </a:lnSpc>
              <a:spcBef>
                <a:spcPts val="1400"/>
              </a:spcBef>
            </a:pPr>
            <a:r>
              <a:rPr lang="en-US" sz="1400" dirty="0">
                <a:solidFill>
                  <a:schemeClr val="accent3">
                    <a:lumMod val="25000"/>
                  </a:schemeClr>
                </a:solidFill>
                <a:latin typeface="Abadi" panose="020B0604020104020204" pitchFamily="34" charset="0"/>
              </a:rPr>
              <a:t>Launches</a:t>
            </a:r>
          </a:p>
          <a:p>
            <a:pPr lvl="2">
              <a:lnSpc>
                <a:spcPct val="100000"/>
              </a:lnSpc>
              <a:spcBef>
                <a:spcPts val="1400"/>
              </a:spcBef>
            </a:pPr>
            <a:r>
              <a:rPr lang="en-US" sz="1400" dirty="0">
                <a:solidFill>
                  <a:schemeClr val="accent3">
                    <a:lumMod val="25000"/>
                  </a:schemeClr>
                </a:solidFill>
                <a:latin typeface="Abadi" panose="020B0604020104020204" pitchFamily="34" charset="0"/>
              </a:rPr>
              <a:t>Rocket Used</a:t>
            </a:r>
          </a:p>
          <a:p>
            <a:pPr lvl="2">
              <a:lnSpc>
                <a:spcPct val="100000"/>
              </a:lnSpc>
              <a:spcBef>
                <a:spcPts val="1400"/>
              </a:spcBef>
            </a:pPr>
            <a:r>
              <a:rPr lang="en-US" sz="1400" dirty="0">
                <a:solidFill>
                  <a:schemeClr val="accent3">
                    <a:lumMod val="25000"/>
                  </a:schemeClr>
                </a:solidFill>
                <a:latin typeface="Abadi" panose="020B0604020104020204" pitchFamily="34" charset="0"/>
              </a:rPr>
              <a:t>Payload Delivered</a:t>
            </a:r>
          </a:p>
          <a:p>
            <a:pPr lvl="2">
              <a:lnSpc>
                <a:spcPct val="100000"/>
              </a:lnSpc>
              <a:spcBef>
                <a:spcPts val="1400"/>
              </a:spcBef>
            </a:pPr>
            <a:r>
              <a:rPr lang="en-US" sz="1400" dirty="0">
                <a:solidFill>
                  <a:schemeClr val="accent3">
                    <a:lumMod val="25000"/>
                  </a:schemeClr>
                </a:solidFill>
                <a:latin typeface="Abadi" panose="020B0604020104020204" pitchFamily="34" charset="0"/>
              </a:rPr>
              <a:t>Launch and Landing info</a:t>
            </a:r>
          </a:p>
          <a:p>
            <a:pPr lvl="2">
              <a:lnSpc>
                <a:spcPct val="100000"/>
              </a:lnSpc>
              <a:spcBef>
                <a:spcPts val="1400"/>
              </a:spcBef>
            </a:pPr>
            <a:r>
              <a:rPr lang="en-US" sz="1400" dirty="0">
                <a:solidFill>
                  <a:schemeClr val="accent3">
                    <a:lumMod val="25000"/>
                  </a:schemeClr>
                </a:solidFill>
                <a:latin typeface="Abadi" panose="020B0604020104020204" pitchFamily="34" charset="0"/>
              </a:rPr>
              <a:t>Landing Outcome (if it landed or if an unscheduled rapid disassembly happened)</a:t>
            </a:r>
          </a:p>
          <a:p>
            <a:pPr marL="914400" lvl="2"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914400" lvl="2"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REST API for Data Collection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  SpaceX API requests</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03667D0F-73AE-ACA7-07CD-D9E9BFD9C3E0}"/>
              </a:ext>
            </a:extLst>
          </p:cNvPr>
          <p:cNvPicPr>
            <a:picLocks noChangeAspect="1"/>
          </p:cNvPicPr>
          <p:nvPr/>
        </p:nvPicPr>
        <p:blipFill>
          <a:blip r:embed="rId4"/>
          <a:stretch>
            <a:fillRect/>
          </a:stretch>
        </p:blipFill>
        <p:spPr>
          <a:xfrm>
            <a:off x="6198465" y="1625818"/>
            <a:ext cx="5172797" cy="428684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Wikipedia pages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hlinkClick r:id="rId3"/>
              </a:rPr>
              <a:t> - </a:t>
            </a:r>
            <a:r>
              <a:rPr lang="en-US" sz="2200" dirty="0" err="1">
                <a:solidFill>
                  <a:schemeClr val="accent3">
                    <a:lumMod val="25000"/>
                  </a:schemeClr>
                </a:solidFill>
                <a:latin typeface="Abadi" panose="020B0604020104020204" pitchFamily="34" charset="0"/>
                <a:hlinkClick r:id="rId3"/>
              </a:rPr>
              <a:t>WebScraping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4949E87A-FEB4-CD77-0A46-E9FC4F131038}"/>
              </a:ext>
            </a:extLst>
          </p:cNvPr>
          <p:cNvPicPr>
            <a:picLocks noChangeAspect="1"/>
          </p:cNvPicPr>
          <p:nvPr/>
        </p:nvPicPr>
        <p:blipFill>
          <a:blip r:embed="rId4"/>
          <a:stretch>
            <a:fillRect/>
          </a:stretch>
        </p:blipFill>
        <p:spPr>
          <a:xfrm>
            <a:off x="5737794" y="1624409"/>
            <a:ext cx="5953956" cy="440116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268</TotalTime>
  <Words>1146</Words>
  <Application>Microsoft Office PowerPoint</Application>
  <PresentationFormat>Widescreen</PresentationFormat>
  <Paragraphs>185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Francisco Stigliano</cp:lastModifiedBy>
  <cp:revision>208</cp:revision>
  <dcterms:created xsi:type="dcterms:W3CDTF">2021-04-29T18:58:34Z</dcterms:created>
  <dcterms:modified xsi:type="dcterms:W3CDTF">2023-04-26T20:06:30Z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